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397" r:id="rId5"/>
    <p:sldId id="259" r:id="rId6"/>
    <p:sldId id="386" r:id="rId7"/>
    <p:sldId id="387" r:id="rId8"/>
    <p:sldId id="267" r:id="rId9"/>
    <p:sldId id="268" r:id="rId10"/>
    <p:sldId id="289" r:id="rId11"/>
    <p:sldId id="293" r:id="rId12"/>
    <p:sldId id="394" r:id="rId13"/>
    <p:sldId id="385" r:id="rId14"/>
    <p:sldId id="389" r:id="rId15"/>
    <p:sldId id="390" r:id="rId16"/>
    <p:sldId id="391" r:id="rId17"/>
    <p:sldId id="392" r:id="rId18"/>
    <p:sldId id="291" r:id="rId19"/>
    <p:sldId id="432" r:id="rId20"/>
    <p:sldId id="433" r:id="rId21"/>
    <p:sldId id="435" r:id="rId22"/>
    <p:sldId id="434" r:id="rId23"/>
    <p:sldId id="436" r:id="rId24"/>
    <p:sldId id="395" r:id="rId25"/>
    <p:sldId id="398" r:id="rId26"/>
    <p:sldId id="399" r:id="rId27"/>
    <p:sldId id="403" r:id="rId28"/>
    <p:sldId id="441" r:id="rId29"/>
    <p:sldId id="442" r:id="rId30"/>
    <p:sldId id="401" r:id="rId31"/>
    <p:sldId id="402" r:id="rId32"/>
    <p:sldId id="406" r:id="rId33"/>
    <p:sldId id="412" r:id="rId34"/>
    <p:sldId id="443" r:id="rId35"/>
    <p:sldId id="396" r:id="rId36"/>
    <p:sldId id="417" r:id="rId37"/>
    <p:sldId id="418" r:id="rId38"/>
    <p:sldId id="419" r:id="rId39"/>
    <p:sldId id="422" r:id="rId40"/>
    <p:sldId id="420" r:id="rId41"/>
    <p:sldId id="424" r:id="rId42"/>
    <p:sldId id="425" r:id="rId43"/>
    <p:sldId id="426" r:id="rId44"/>
    <p:sldId id="444" r:id="rId45"/>
    <p:sldId id="427" r:id="rId46"/>
    <p:sldId id="445" r:id="rId47"/>
    <p:sldId id="430" r:id="rId48"/>
    <p:sldId id="437" r:id="rId49"/>
    <p:sldId id="438" r:id="rId50"/>
    <p:sldId id="388" r:id="rId51"/>
    <p:sldId id="439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p" initials="j" lastIdx="1" clrIdx="0">
    <p:extLst>
      <p:ext uri="{19B8F6BF-5375-455C-9EA6-DF929625EA0E}">
        <p15:presenceInfo xmlns:p15="http://schemas.microsoft.com/office/powerpoint/2012/main" userId="j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22">
            <a:extLst>
              <a:ext uri="{FF2B5EF4-FFF2-40B4-BE49-F238E27FC236}">
                <a16:creationId xmlns:a16="http://schemas.microsoft.com/office/drawing/2014/main" id="{B0958182-BEF3-2301-E31F-795A5996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</p:spTree>
    <p:extLst>
      <p:ext uri="{BB962C8B-B14F-4D97-AF65-F5344CB8AC3E}">
        <p14:creationId xmlns:p14="http://schemas.microsoft.com/office/powerpoint/2010/main" val="30241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16742DF-69E6-49CD-87D6-DEE3B56C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2824"/>
            <a:ext cx="4937185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Solução </a:t>
            </a:r>
            <a:r>
              <a:rPr lang="pt-BR" dirty="0" err="1">
                <a:latin typeface="Times New Roman"/>
                <a:cs typeface="Calibri" panose="020F0502020204030204"/>
              </a:rPr>
              <a:t>Multiescala</a:t>
            </a:r>
            <a:endParaRPr lang="pt-BR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6034666" y="3111359"/>
            <a:ext cx="3586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Pressure of coarse mesh volumes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E4F4-75D6-4201-B1D1-7AFA4FB72E5B}"/>
              </a:ext>
            </a:extLst>
          </p:cNvPr>
          <p:cNvSpPr txBox="1"/>
          <p:nvPr/>
        </p:nvSpPr>
        <p:spPr>
          <a:xfrm>
            <a:off x="6034666" y="3574899"/>
            <a:ext cx="2471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Multiscale pressure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E03B426-5169-A3E8-71DF-D652664FAC08}"/>
              </a:ext>
            </a:extLst>
          </p:cNvPr>
          <p:cNvGrpSpPr/>
          <p:nvPr/>
        </p:nvGrpSpPr>
        <p:grpSpPr>
          <a:xfrm>
            <a:off x="1084257" y="3296025"/>
            <a:ext cx="2732369" cy="2505049"/>
            <a:chOff x="1411287" y="3590868"/>
            <a:chExt cx="1876425" cy="1722890"/>
          </a:xfrm>
        </p:grpSpPr>
        <p:pic>
          <p:nvPicPr>
            <p:cNvPr id="3" name="Imagem 5">
              <a:extLst>
                <a:ext uri="{FF2B5EF4-FFF2-40B4-BE49-F238E27FC236}">
                  <a16:creationId xmlns:a16="http://schemas.microsoft.com/office/drawing/2014/main" id="{EF8FDBBF-10A0-43D6-95D3-26DB1DBE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9" y="3590868"/>
              <a:ext cx="1714500" cy="304800"/>
            </a:xfrm>
            <a:prstGeom prst="rect">
              <a:avLst/>
            </a:prstGeom>
          </p:spPr>
        </p:pic>
        <p:pic>
          <p:nvPicPr>
            <p:cNvPr id="8" name="Imagem 8" descr="Desenho com traços pretos em fundo branco&#10;&#10;Descrição gerada com alta confiança">
              <a:extLst>
                <a:ext uri="{FF2B5EF4-FFF2-40B4-BE49-F238E27FC236}">
                  <a16:creationId xmlns:a16="http://schemas.microsoft.com/office/drawing/2014/main" id="{ABE7B3B7-2B3A-4C5E-8EA8-C1868069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830" y="4017381"/>
              <a:ext cx="1482272" cy="322633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A9002AF1-901D-4521-AF7C-84A793CE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287" y="4525224"/>
              <a:ext cx="1876425" cy="304800"/>
            </a:xfrm>
            <a:prstGeom prst="rect">
              <a:avLst/>
            </a:prstGeom>
          </p:spPr>
        </p:pic>
        <p:pic>
          <p:nvPicPr>
            <p:cNvPr id="17" name="Imagem 18">
              <a:extLst>
                <a:ext uri="{FF2B5EF4-FFF2-40B4-BE49-F238E27FC236}">
                  <a16:creationId xmlns:a16="http://schemas.microsoft.com/office/drawing/2014/main" id="{E9E6CB6E-21E7-4CC9-AAB4-26F6B71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04" y="5075633"/>
              <a:ext cx="1009650" cy="238125"/>
            </a:xfrm>
            <a:prstGeom prst="rect">
              <a:avLst/>
            </a:prstGeom>
          </p:spPr>
        </p:pic>
      </p:grpSp>
      <p:pic>
        <p:nvPicPr>
          <p:cNvPr id="21" name="Imagem 22">
            <a:extLst>
              <a:ext uri="{FF2B5EF4-FFF2-40B4-BE49-F238E27FC236}">
                <a16:creationId xmlns:a16="http://schemas.microsoft.com/office/drawing/2014/main" id="{16640695-6E47-4586-8145-47D9ACE6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774" y="3181786"/>
            <a:ext cx="228600" cy="238125"/>
          </a:xfrm>
          <a:prstGeom prst="rect">
            <a:avLst/>
          </a:prstGeom>
        </p:spPr>
      </p:pic>
      <p:pic>
        <p:nvPicPr>
          <p:cNvPr id="24" name="Imagem 24">
            <a:extLst>
              <a:ext uri="{FF2B5EF4-FFF2-40B4-BE49-F238E27FC236}">
                <a16:creationId xmlns:a16="http://schemas.microsoft.com/office/drawing/2014/main" id="{94F43634-B60F-47CE-8202-CC4B81AA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61" y="3680715"/>
            <a:ext cx="352425" cy="23812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DFC857D-4916-7F2C-52A6-FBF89781D625}"/>
              </a:ext>
            </a:extLst>
          </p:cNvPr>
          <p:cNvGrpSpPr/>
          <p:nvPr/>
        </p:nvGrpSpPr>
        <p:grpSpPr>
          <a:xfrm>
            <a:off x="6388436" y="4421572"/>
            <a:ext cx="1971614" cy="1206387"/>
            <a:chOff x="6302422" y="4611318"/>
            <a:chExt cx="1362075" cy="858158"/>
          </a:xfrm>
        </p:grpSpPr>
        <p:pic>
          <p:nvPicPr>
            <p:cNvPr id="26" name="Imagem 26">
              <a:extLst>
                <a:ext uri="{FF2B5EF4-FFF2-40B4-BE49-F238E27FC236}">
                  <a16:creationId xmlns:a16="http://schemas.microsoft.com/office/drawing/2014/main" id="{8BCFBA2D-D232-41DB-90E5-609A1A63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422" y="4611318"/>
              <a:ext cx="1362075" cy="304800"/>
            </a:xfrm>
            <a:prstGeom prst="rect">
              <a:avLst/>
            </a:prstGeom>
          </p:spPr>
        </p:pic>
        <p:pic>
          <p:nvPicPr>
            <p:cNvPr id="28" name="Imagem 28">
              <a:extLst>
                <a:ext uri="{FF2B5EF4-FFF2-40B4-BE49-F238E27FC236}">
                  <a16:creationId xmlns:a16="http://schemas.microsoft.com/office/drawing/2014/main" id="{355DFCA6-6DCB-43F7-A27D-BB112AF8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4348" y="5164676"/>
              <a:ext cx="1038225" cy="304800"/>
            </a:xfrm>
            <a:prstGeom prst="rect">
              <a:avLst/>
            </a:prstGeom>
          </p:spPr>
        </p:pic>
      </p:grpSp>
      <p:sp>
        <p:nvSpPr>
          <p:cNvPr id="22" name="Espaço Reservado para Conteúdo 4">
            <a:extLst>
              <a:ext uri="{FF2B5EF4-FFF2-40B4-BE49-F238E27FC236}">
                <a16:creationId xmlns:a16="http://schemas.microsoft.com/office/drawing/2014/main" id="{B27CC09C-7D47-FEC8-6344-9E9448D6165C}"/>
              </a:ext>
            </a:extLst>
          </p:cNvPr>
          <p:cNvSpPr txBox="1">
            <a:spLocks/>
          </p:cNvSpPr>
          <p:nvPr/>
        </p:nvSpPr>
        <p:spPr>
          <a:xfrm>
            <a:off x="1148843" y="5801074"/>
            <a:ext cx="2570729" cy="98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Solução na escala grossa: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número menor de graus de liberdade</a:t>
            </a:r>
          </a:p>
        </p:txBody>
      </p:sp>
      <p:pic>
        <p:nvPicPr>
          <p:cNvPr id="5" name="Imagem 22">
            <a:extLst>
              <a:ext uri="{FF2B5EF4-FFF2-40B4-BE49-F238E27FC236}">
                <a16:creationId xmlns:a16="http://schemas.microsoft.com/office/drawing/2014/main" id="{29EF3C1E-8F14-BA7A-C300-F5CD3C5A0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CEB112F9-ACEF-46D8-8AAE-4FA6BCD40F0E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0719E-A7D1-E274-FEB0-6464401635BA}"/>
              </a:ext>
            </a:extLst>
          </p:cNvPr>
          <p:cNvSpPr txBox="1">
            <a:spLocks/>
          </p:cNvSpPr>
          <p:nvPr/>
        </p:nvSpPr>
        <p:spPr>
          <a:xfrm>
            <a:off x="9173408" y="438061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95B0BC1-A000-45BE-56DC-5C3CD84C854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60050" y="4635814"/>
            <a:ext cx="810875" cy="11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6D537-5275-2BFE-6CF1-04133D242D39}"/>
              </a:ext>
            </a:extLst>
          </p:cNvPr>
          <p:cNvSpPr txBox="1">
            <a:spLocks/>
          </p:cNvSpPr>
          <p:nvPr/>
        </p:nvSpPr>
        <p:spPr>
          <a:xfrm>
            <a:off x="6843305" y="604186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Restrição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0E0C641-9C35-0E5F-89D8-630D8C0E4A20}"/>
              </a:ext>
            </a:extLst>
          </p:cNvPr>
          <p:cNvCxnSpPr>
            <a:cxnSpLocks/>
          </p:cNvCxnSpPr>
          <p:nvPr/>
        </p:nvCxnSpPr>
        <p:spPr>
          <a:xfrm>
            <a:off x="7541701" y="5681358"/>
            <a:ext cx="0" cy="29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75" y="136849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4693860" y="554540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2484575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4898351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7293487" y="504821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70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171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9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8E91306-7FB7-A12F-EFE1-B0127E1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0" y="3301943"/>
            <a:ext cx="5837168" cy="23169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E153C7-8A67-57B8-3B95-5E6605AD6EAE}"/>
              </a:ext>
            </a:extLst>
          </p:cNvPr>
          <p:cNvSpPr txBox="1">
            <a:spLocks/>
          </p:cNvSpPr>
          <p:nvPr/>
        </p:nvSpPr>
        <p:spPr>
          <a:xfrm>
            <a:off x="8480911" y="2429450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869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CA7926-3CE0-DB19-9668-0A682AC32B89}"/>
              </a:ext>
            </a:extLst>
          </p:cNvPr>
          <p:cNvSpPr txBox="1">
            <a:spLocks/>
          </p:cNvSpPr>
          <p:nvPr/>
        </p:nvSpPr>
        <p:spPr>
          <a:xfrm>
            <a:off x="6532168" y="2832491"/>
            <a:ext cx="4426226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868BA194-5D66-B663-0018-E5732299092E}"/>
              </a:ext>
            </a:extLst>
          </p:cNvPr>
          <p:cNvSpPr txBox="1"/>
          <p:nvPr/>
        </p:nvSpPr>
        <p:spPr>
          <a:xfrm>
            <a:off x="7044405" y="5741301"/>
            <a:ext cx="372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/>
                <a:cs typeface="Calibri"/>
              </a:rPr>
              <a:t>Fonte: Dong, Kang (2021)</a:t>
            </a:r>
          </a:p>
        </p:txBody>
      </p:sp>
    </p:spTree>
    <p:extLst>
      <p:ext uri="{BB962C8B-B14F-4D97-AF65-F5344CB8AC3E}">
        <p14:creationId xmlns:p14="http://schemas.microsoft.com/office/powerpoint/2010/main" val="32935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3441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33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19472"/>
            <a:ext cx="10781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Método</a:t>
            </a:r>
            <a:r>
              <a:rPr lang="en-US" sz="2400" dirty="0">
                <a:latin typeface="Times New Roman"/>
                <a:cs typeface="Times New Roman"/>
              </a:rPr>
              <a:t> IMPEC (</a:t>
            </a:r>
            <a:r>
              <a:rPr lang="en-US" sz="2400" dirty="0" err="1">
                <a:latin typeface="Times New Roman"/>
                <a:cs typeface="Times New Roman"/>
              </a:rPr>
              <a:t>IMplicit</a:t>
            </a:r>
            <a:r>
              <a:rPr lang="en-US" sz="2400" dirty="0">
                <a:latin typeface="Times New Roman"/>
                <a:cs typeface="Times New Roman"/>
              </a:rPr>
              <a:t> Pressure Explicit Compositions)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4434415" y="3397480"/>
            <a:ext cx="2727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pressão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2AB39-6990-9268-196B-5A050D3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1933575"/>
            <a:ext cx="9715500" cy="1495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B598DD-7D27-798F-E57E-4F57ED7A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51" y="3991257"/>
            <a:ext cx="2066925" cy="5715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9FDE40-F3E9-8120-DE44-480F1479B78E}"/>
              </a:ext>
            </a:extLst>
          </p:cNvPr>
          <p:cNvGrpSpPr>
            <a:grpSpLocks noChangeAspect="1"/>
          </p:cNvGrpSpPr>
          <p:nvPr/>
        </p:nvGrpSpPr>
        <p:grpSpPr>
          <a:xfrm>
            <a:off x="207829" y="5334203"/>
            <a:ext cx="11984171" cy="1080000"/>
            <a:chOff x="303125" y="4681740"/>
            <a:chExt cx="14480041" cy="130492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DCA5E7A-0A84-B31B-EB8C-D645BA41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125" y="4915102"/>
              <a:ext cx="4895850" cy="8382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3C9D15-98EA-DD90-9DA1-B8F8B10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741" y="4681740"/>
              <a:ext cx="9496425" cy="1304925"/>
            </a:xfrm>
            <a:prstGeom prst="rect">
              <a:avLst/>
            </a:prstGeom>
          </p:spPr>
        </p:pic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4EA8BD21-9034-8A6D-C32E-48E064A1F5DD}"/>
              </a:ext>
            </a:extLst>
          </p:cNvPr>
          <p:cNvSpPr txBox="1"/>
          <p:nvPr/>
        </p:nvSpPr>
        <p:spPr>
          <a:xfrm>
            <a:off x="3267276" y="4592896"/>
            <a:ext cx="3475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Coeficiente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F66B984-EE5E-54DE-CEC8-0DF5D7A1F7C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003550" y="4531237"/>
            <a:ext cx="263726" cy="292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6323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Estado de Peng-Robinson (PR-EOS)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F4BDD3-AAB8-2FF5-DC1A-9B7B509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2046873"/>
            <a:ext cx="5715000" cy="1009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413A5-8F4B-0DCE-6EEE-83EF7F7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87" y="2094498"/>
            <a:ext cx="1543050" cy="9620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FD92DC-0616-A131-AE6D-5AF0195D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" y="3934484"/>
            <a:ext cx="8582025" cy="733425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EA8236EE-8899-A39D-A873-AAD3B9D2DF43}"/>
              </a:ext>
            </a:extLst>
          </p:cNvPr>
          <p:cNvSpPr txBox="1"/>
          <p:nvPr/>
        </p:nvSpPr>
        <p:spPr>
          <a:xfrm>
            <a:off x="838200" y="3388933"/>
            <a:ext cx="2819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cúbica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em</a:t>
            </a:r>
            <a:r>
              <a:rPr lang="en-US" sz="2400" dirty="0">
                <a:latin typeface="Times New Roman"/>
                <a:cs typeface="Times New Roman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423819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497405" y="1433138"/>
            <a:ext cx="5761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r>
              <a:rPr lang="en-US" sz="2400" dirty="0">
                <a:latin typeface="Times New Roman"/>
                <a:cs typeface="Times New Roman"/>
              </a:rPr>
              <a:t> (Flash)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1" y="3099424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584234" y="6060433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525119" y="2228671"/>
            <a:ext cx="47121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09" y="2512207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63" y="3795520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2" y="4797810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069841" y="1531100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7FB08-61F9-5D38-2630-4A1BC4A1E2ED}"/>
              </a:ext>
            </a:extLst>
          </p:cNvPr>
          <p:cNvSpPr txBox="1"/>
          <p:nvPr/>
        </p:nvSpPr>
        <p:spPr>
          <a:xfrm>
            <a:off x="7220700" y="5326499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28A6FC2-D7DF-221D-961A-CDE23B259953}"/>
              </a:ext>
            </a:extLst>
          </p:cNvPr>
          <p:cNvSpPr txBox="1"/>
          <p:nvPr/>
        </p:nvSpPr>
        <p:spPr>
          <a:xfrm>
            <a:off x="5550363" y="2050542"/>
            <a:ext cx="61165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Rachford</a:t>
            </a:r>
            <a:r>
              <a:rPr lang="en-US" sz="2400" dirty="0">
                <a:latin typeface="Times New Roman"/>
                <a:cs typeface="Times New Roman"/>
              </a:rPr>
              <a:t>-Rice</a:t>
            </a:r>
          </a:p>
        </p:txBody>
      </p:sp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3808669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" y="1316874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06" y="889516"/>
            <a:ext cx="5649905" cy="2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0" y="1459379"/>
            <a:ext cx="10104042" cy="39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CAC27F-F8CD-C468-97B0-EF784A58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8" y="5065433"/>
            <a:ext cx="5676900" cy="16192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A8F685-1005-E252-9239-A1D7C319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8" y="888417"/>
            <a:ext cx="5810250" cy="19335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515FC9-E02F-C6BF-1D3C-7FDC3102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8" y="2821992"/>
            <a:ext cx="5734050" cy="962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3DE2B00-4716-FA39-F867-0DFA223BF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32" y="981181"/>
            <a:ext cx="5657850" cy="21145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09B5B1-EE48-1ABC-9377-7873AFCC0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0" y="3784017"/>
            <a:ext cx="5657850" cy="9810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232644B-F7A5-9DD7-45B1-D7BBCEC53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832" y="3651067"/>
            <a:ext cx="5419725" cy="245745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642A8A-020B-8250-F185-7BDB05C00726}"/>
              </a:ext>
            </a:extLst>
          </p:cNvPr>
          <p:cNvSpPr txBox="1">
            <a:spLocks/>
          </p:cNvSpPr>
          <p:nvPr/>
        </p:nvSpPr>
        <p:spPr>
          <a:xfrm>
            <a:off x="488626" y="173317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2714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764BADA-A54A-9727-48E1-5F1DA13A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7" y="1272210"/>
            <a:ext cx="11056111" cy="378411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DB3217-BCB4-DB50-F5C0-5E208157676B}"/>
              </a:ext>
            </a:extLst>
          </p:cNvPr>
          <p:cNvSpPr txBox="1">
            <a:spLocks/>
          </p:cNvSpPr>
          <p:nvPr/>
        </p:nvSpPr>
        <p:spPr>
          <a:xfrm>
            <a:off x="488626" y="173317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97165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C9837B-E39B-0C17-3B0A-54766E477288}"/>
              </a:ext>
            </a:extLst>
          </p:cNvPr>
          <p:cNvSpPr txBox="1"/>
          <p:nvPr/>
        </p:nvSpPr>
        <p:spPr>
          <a:xfrm>
            <a:off x="501236" y="965815"/>
            <a:ext cx="58839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32 neurônios;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valor de saída com função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Normalização dos dados de entrada usando média e desvio padrão;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 de ativação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SiLU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bce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(otimizador) com 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Triangular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Cyclic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Stopping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milhão de dados (70% para treinamento, 15% para validação e 15% para teste)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EBFF22-3208-33E1-67AD-96B9A9FE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09" y="3614530"/>
            <a:ext cx="3470147" cy="3174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407DF7-BB78-5B88-BE8B-D53C7CD8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31" y="0"/>
            <a:ext cx="3822505" cy="37004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0F2166-1DAE-4AEB-1290-C28812E9A836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729B9BB-414D-EA4E-933C-1521D9AC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43" y="4838536"/>
            <a:ext cx="4552950" cy="5048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F5920C-FF3C-6DC4-4E83-DA37B0A5D66C}"/>
              </a:ext>
            </a:extLst>
          </p:cNvPr>
          <p:cNvSpPr txBox="1"/>
          <p:nvPr/>
        </p:nvSpPr>
        <p:spPr>
          <a:xfrm>
            <a:off x="734743" y="5461208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0: Instável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1: Estável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69E26-9F64-DA49-189B-A955E3A6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593511"/>
            <a:ext cx="5419725" cy="441007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D7542F-815A-BA1B-B25C-98F681C53DEE}"/>
              </a:ext>
            </a:extLst>
          </p:cNvPr>
          <p:cNvSpPr txBox="1">
            <a:spLocks/>
          </p:cNvSpPr>
          <p:nvPr/>
        </p:nvSpPr>
        <p:spPr>
          <a:xfrm>
            <a:off x="7048453" y="407436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8322B-A946-6FF5-D37C-40A27642E4C5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0C8128-65C3-923E-4F72-2C44326A2BB5}"/>
              </a:ext>
            </a:extLst>
          </p:cNvPr>
          <p:cNvSpPr txBox="1"/>
          <p:nvPr/>
        </p:nvSpPr>
        <p:spPr>
          <a:xfrm>
            <a:off x="5912953" y="958783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0.002</a:t>
            </a:r>
          </a:p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99.93%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92D504-0B77-BFEB-6807-622A13611DEF}"/>
              </a:ext>
            </a:extLst>
          </p:cNvPr>
          <p:cNvSpPr txBox="1"/>
          <p:nvPr/>
        </p:nvSpPr>
        <p:spPr>
          <a:xfrm>
            <a:off x="789284" y="4883554"/>
            <a:ext cx="5883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Azul: p = 0.5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Verde: p = 0.02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Amarelo: p = 0.98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D7AFD2-C168-255B-7BC8-E2C4A4A1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22" y="1935714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5" y="670818"/>
            <a:ext cx="6208970" cy="352798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A0AC8F-348C-68E0-9595-1C6A7BBA9E2A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2002782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Inicializador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0DD28C-7EF0-866E-CE78-0FB044C09E28}"/>
              </a:ext>
            </a:extLst>
          </p:cNvPr>
          <p:cNvSpPr txBox="1"/>
          <p:nvPr/>
        </p:nvSpPr>
        <p:spPr>
          <a:xfrm>
            <a:off x="212035" y="965815"/>
            <a:ext cx="58839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camada de saída tem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neurônios sem 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shortcut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a rede aprender regras simples, o que é motivado pelo fato de que os dados de entrada são envolvidos diretamente no cálculo do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milhão de dados na região bifásica.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999703-8910-39A9-6E75-04E59A67121A}"/>
              </a:ext>
            </a:extLst>
          </p:cNvPr>
          <p:cNvSpPr txBox="1"/>
          <p:nvPr/>
        </p:nvSpPr>
        <p:spPr>
          <a:xfrm>
            <a:off x="212035" y="3322877"/>
            <a:ext cx="58839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de perda utilizada é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tem duas etapas:</a:t>
            </a:r>
          </a:p>
          <a:p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(otimizador) com CLR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com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1e-5.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A2B2E0-E403-538E-B1F8-6B08BBFB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6" y="4061240"/>
            <a:ext cx="3067050" cy="723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BAEFBB-863B-475E-9E49-129C5E15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9" y="5497060"/>
            <a:ext cx="3210777" cy="37105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BD7AF-0307-9CEF-69ED-6E4643F18C3D}"/>
              </a:ext>
            </a:extLst>
          </p:cNvPr>
          <p:cNvSpPr txBox="1">
            <a:spLocks/>
          </p:cNvSpPr>
          <p:nvPr/>
        </p:nvSpPr>
        <p:spPr>
          <a:xfrm>
            <a:off x="7449153" y="4423190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Performance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CDCD0E-3307-D4F8-28E5-0E507578C847}"/>
              </a:ext>
            </a:extLst>
          </p:cNvPr>
          <p:cNvSpPr txBox="1"/>
          <p:nvPr/>
        </p:nvSpPr>
        <p:spPr>
          <a:xfrm>
            <a:off x="5883965" y="4923254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9.66e-4 (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K)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1.86e-3 (K)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A112CE-C67D-4507-9862-AB351E3D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31" y="5914137"/>
            <a:ext cx="2790945" cy="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63" y="1690688"/>
            <a:ext cx="4457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8B03D6-3743-E334-E3F1-302DE60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0" y="1351515"/>
            <a:ext cx="11493449" cy="25311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565629-691F-AC56-4BE5-C2C5D747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6" y="4121634"/>
            <a:ext cx="11504312" cy="25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para a parte de cima da curva de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envelopment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(Upper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Outra para a parte de baixo (Down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728DBF-D0D7-ED2D-09DD-8FB8DD9E8920}"/>
              </a:ext>
            </a:extLst>
          </p:cNvPr>
          <p:cNvSpPr txBox="1"/>
          <p:nvPr/>
        </p:nvSpPr>
        <p:spPr>
          <a:xfrm>
            <a:off x="361950" y="4680646"/>
            <a:ext cx="40245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de ativação: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perda: Square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7BA83-54CC-91E4-FC61-8AEB8F3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5380383"/>
            <a:ext cx="2162175" cy="76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3D2EFE-7FEF-02AD-37D8-E2A992644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6163385"/>
            <a:ext cx="1543050" cy="6762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7E8461-49C1-BD3E-90AF-DE0C1FF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14" y="4805407"/>
            <a:ext cx="2047875" cy="304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D6D3304-80AB-B6A6-BAC2-85B9FB59D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362" y="5332963"/>
            <a:ext cx="647700" cy="3048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C0B43DB-8E35-46DA-4894-8BF930BBCF0B}"/>
              </a:ext>
            </a:extLst>
          </p:cNvPr>
          <p:cNvSpPr txBox="1"/>
          <p:nvPr/>
        </p:nvSpPr>
        <p:spPr>
          <a:xfrm>
            <a:off x="6249631" y="5255277"/>
            <a:ext cx="13409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Safeguard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24"/>
            <a:ext cx="5600700" cy="461962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3E652F-7B30-36DB-561E-EB319FDF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524"/>
            <a:ext cx="5629275" cy="4171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A5E243-EDA9-C336-108F-83CD24ED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49" y="4989376"/>
            <a:ext cx="568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02ACD3-DA9B-E97F-3342-C93AF7A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" y="365760"/>
            <a:ext cx="11972925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3013CC-183E-12B6-C2E8-3C79A4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" y="3205676"/>
            <a:ext cx="11725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9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3402496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" y="1664184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58" y="1340461"/>
            <a:ext cx="4695825" cy="342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2041B1-9C0F-7543-C8BF-DAD3565A7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96" y="290512"/>
            <a:ext cx="5734050" cy="962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06E27A-3D0B-FF58-0F7E-078AADD8B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131" y="2290720"/>
            <a:ext cx="4707249" cy="38934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D03792-0B3B-2657-9F7E-C38ED11AC9E4}"/>
              </a:ext>
            </a:extLst>
          </p:cNvPr>
          <p:cNvSpPr txBox="1"/>
          <p:nvPr/>
        </p:nvSpPr>
        <p:spPr>
          <a:xfrm>
            <a:off x="985921" y="5375413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 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10 neurônios</a:t>
            </a:r>
          </a:p>
        </p:txBody>
      </p:sp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9C0DD5-A193-9334-9FE9-5833EDA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" y="1079695"/>
            <a:ext cx="11502290" cy="46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775DF-8ED2-010A-9FB7-9D69578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4" y="1036979"/>
            <a:ext cx="11594819" cy="47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270CB2-5FA4-3AE0-19DD-C191112F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1" y="10551"/>
            <a:ext cx="6940868" cy="3278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8FA468-3D65-37D1-B5E4-FBD44BAA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7" y="3289421"/>
            <a:ext cx="6940868" cy="32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73FA87-B1BF-4F6E-0892-9D8B9CAC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07" y="0"/>
            <a:ext cx="7232186" cy="33358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EF9868-2711-3895-BA5E-049D874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3396082"/>
            <a:ext cx="7496175" cy="34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4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" y="899673"/>
            <a:ext cx="5473651" cy="4471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00" y="2514600"/>
            <a:ext cx="5734050" cy="18288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7A9A103-2F2A-755B-6CC4-EE00445C8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39" y="4957360"/>
            <a:ext cx="5848350" cy="17811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10260B-B673-BB1F-8110-4F2AA0C0F4C4}"/>
              </a:ext>
            </a:extLst>
          </p:cNvPr>
          <p:cNvSpPr txBox="1"/>
          <p:nvPr/>
        </p:nvSpPr>
        <p:spPr>
          <a:xfrm>
            <a:off x="6378788" y="1468776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estabilidade: 40 neurônios</a:t>
            </a:r>
          </a:p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Split: 30 neurônios</a:t>
            </a:r>
          </a:p>
        </p:txBody>
      </p:sp>
    </p:spTree>
    <p:extLst>
      <p:ext uri="{BB962C8B-B14F-4D97-AF65-F5344CB8AC3E}">
        <p14:creationId xmlns:p14="http://schemas.microsoft.com/office/powerpoint/2010/main" val="1660021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6" y="2141146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584197-EB6C-BEC8-6BE9-AEDFFF7B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4" y="3428999"/>
            <a:ext cx="11192875" cy="25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03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8D2649-1E92-2BBD-E660-6A700A0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44499"/>
              </p:ext>
            </p:extLst>
          </p:nvPr>
        </p:nvGraphicFramePr>
        <p:xfrm>
          <a:off x="838200" y="1885950"/>
          <a:ext cx="6729621" cy="3086100"/>
        </p:xfrm>
        <a:graphic>
          <a:graphicData uri="http://schemas.openxmlformats.org/drawingml/2006/table">
            <a:tbl>
              <a:tblPr/>
              <a:tblGrid>
                <a:gridCol w="2116772">
                  <a:extLst>
                    <a:ext uri="{9D8B030D-6E8A-4147-A177-3AD203B41FA5}">
                      <a16:colId xmlns:a16="http://schemas.microsoft.com/office/drawing/2014/main" val="4188070868"/>
                    </a:ext>
                  </a:extLst>
                </a:gridCol>
                <a:gridCol w="2333475">
                  <a:extLst>
                    <a:ext uri="{9D8B030D-6E8A-4147-A177-3AD203B41FA5}">
                      <a16:colId xmlns:a16="http://schemas.microsoft.com/office/drawing/2014/main" val="267571051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47244660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17614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21567"/>
                  </a:ext>
                </a:extLst>
              </a:tr>
              <a:tr h="8858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Hidden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Layer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para cada problema.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90074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Duas redes para o teste de estabilidade.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05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5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8D2649-1E92-2BBD-E660-6A700A0616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85950"/>
          <a:ext cx="6729621" cy="3086100"/>
        </p:xfrm>
        <a:graphic>
          <a:graphicData uri="http://schemas.openxmlformats.org/drawingml/2006/table">
            <a:tbl>
              <a:tblPr/>
              <a:tblGrid>
                <a:gridCol w="2116772">
                  <a:extLst>
                    <a:ext uri="{9D8B030D-6E8A-4147-A177-3AD203B41FA5}">
                      <a16:colId xmlns:a16="http://schemas.microsoft.com/office/drawing/2014/main" val="4188070868"/>
                    </a:ext>
                  </a:extLst>
                </a:gridCol>
                <a:gridCol w="2333475">
                  <a:extLst>
                    <a:ext uri="{9D8B030D-6E8A-4147-A177-3AD203B41FA5}">
                      <a16:colId xmlns:a16="http://schemas.microsoft.com/office/drawing/2014/main" val="267571051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47244660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17614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21567"/>
                  </a:ext>
                </a:extLst>
              </a:tr>
              <a:tr h="8858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Hidden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Layer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para cada problema.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90074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Duas redes para o teste de estabilidade.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0590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63728CB-BC80-7DFC-A562-8483B37A3C9C}"/>
              </a:ext>
            </a:extLst>
          </p:cNvPr>
          <p:cNvGraphicFramePr>
            <a:graphicFrameLocks noGrp="1"/>
          </p:cNvGraphicFramePr>
          <p:nvPr/>
        </p:nvGraphicFramePr>
        <p:xfrm>
          <a:off x="8478631" y="2067925"/>
          <a:ext cx="2311400" cy="1666875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1764249036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Características em comum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584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4341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Controle de precisão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3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88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/>
                <a:cs typeface="Calibri"/>
              </a:rPr>
              <a:t>Upscaling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Times New Roman"/>
                <a:cs typeface="Times New Roman"/>
              </a:rPr>
              <a:t>Low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 err="1">
                <a:latin typeface="Times New Roman"/>
                <a:cs typeface="Times New Roman"/>
              </a:rPr>
              <a:t>accuracy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5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Demétrio Filho, de Souza Menezes.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Utilização de métodos de transferência de escala na simulação de recuperação de hidrocarbonetos com aplicação de computação distribuída.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2009. Universidade Federal de Pernambuco, 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Universidade Federal de Pernambuco.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Cheng. Kang, Tong.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least squares based diamond scheme for anisotropic diffusion problems on polygonal meshes.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2021. </a:t>
            </a:r>
            <a:r>
              <a:rPr lang="nl-N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J Numer Meth Fluids</a:t>
            </a:r>
            <a:r>
              <a:rPr lang="nl-N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93, No. 11.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Michelsen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Michael L.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isothermal flash problem. Part I. Stability.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1982.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 Phase Equilibria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9, No. 1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C. A. Carvalho, Darlan K. E. Lyra, Paulo R. M.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Implicit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Flowin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joint XLIII Ibero-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-American Congress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ABMEC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Cícero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Araujo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Karlo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Elisiário.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Solver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Petroleum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Reservoirs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Kun.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Jia. Wei,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Yizheng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Keliu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Jing. Chen,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Zhangxin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 neural network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flash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Equilibria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Vol. 486. 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Xiaoying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Funing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Yin.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Shangxian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Wallace, Corey D.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Soltanian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Mohamad Reza.  Dai,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Zhenxue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Ritzi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Robert W.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Ziqi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Chuanjun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Lü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Xiaoshu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upscaling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media: A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 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Energy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303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39ED9-FC24-6874-8768-02D6DDD8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3" y="2909543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 !!!</a:t>
            </a:r>
          </a:p>
        </p:txBody>
      </p:sp>
    </p:spTree>
    <p:extLst>
      <p:ext uri="{BB962C8B-B14F-4D97-AF65-F5344CB8AC3E}">
        <p14:creationId xmlns:p14="http://schemas.microsoft.com/office/powerpoint/2010/main" val="73667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B74B59-5078-2C7D-CB6F-1F7C3FAA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5" y="4056132"/>
            <a:ext cx="9859190" cy="2436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012F07-DAAC-9B55-989F-7E2B8CE5F833}"/>
              </a:ext>
            </a:extLst>
          </p:cNvPr>
          <p:cNvSpPr txBox="1"/>
          <p:nvPr/>
        </p:nvSpPr>
        <p:spPr>
          <a:xfrm>
            <a:off x="4728598" y="6488668"/>
            <a:ext cx="2454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Demétrio (2009)</a:t>
            </a:r>
          </a:p>
        </p:txBody>
      </p:sp>
    </p:spTree>
    <p:extLst>
      <p:ext uri="{BB962C8B-B14F-4D97-AF65-F5344CB8AC3E}">
        <p14:creationId xmlns:p14="http://schemas.microsoft.com/office/powerpoint/2010/main" val="15983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1328</Words>
  <Application>Microsoft Office PowerPoint</Application>
  <PresentationFormat>Widescreen</PresentationFormat>
  <Paragraphs>238</Paragraphs>
  <Slides>51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Estratégias de mudança de escala</vt:lpstr>
      <vt:lpstr>Estratégias de mudança de escala</vt:lpstr>
      <vt:lpstr>Método Multiescala/ADM/NU-ADM</vt:lpstr>
      <vt:lpstr>Método Multiescala/ADM/NU-ADM</vt:lpstr>
      <vt:lpstr>Método Multiescala/ADM/NU-ADM</vt:lpstr>
      <vt:lpstr>Apresentação do PowerPoint</vt:lpstr>
      <vt:lpstr>Métodos de aproximação do fluxo</vt:lpstr>
      <vt:lpstr>Métodos de aproximação do fluxo</vt:lpstr>
      <vt:lpstr>Métodos de aproximação do fluxo</vt:lpstr>
      <vt:lpstr>Métodos de aproximação do fluxo</vt:lpstr>
      <vt:lpstr>Modelo composicional</vt:lpstr>
      <vt:lpstr>Modelo composicional</vt:lpstr>
      <vt:lpstr>Modelo composicional</vt:lpstr>
      <vt:lpstr>Modelo composicional</vt:lpstr>
      <vt:lpstr>Modelo composicional</vt:lpstr>
      <vt:lpstr>Modelo composicional</vt:lpstr>
      <vt:lpstr>Papers</vt:lpstr>
      <vt:lpstr>Papers (Método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Alguns resultados</vt:lpstr>
      <vt:lpstr>Papers (Método 2)</vt:lpstr>
      <vt:lpstr>Apresentação do PowerPoint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Discussões</vt:lpstr>
      <vt:lpstr>Discussões</vt:lpstr>
      <vt:lpstr>Referências</vt:lpstr>
      <vt:lpstr>Obrigado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158</cp:revision>
  <dcterms:created xsi:type="dcterms:W3CDTF">2023-06-20T02:38:21Z</dcterms:created>
  <dcterms:modified xsi:type="dcterms:W3CDTF">2023-06-26T01:55:55Z</dcterms:modified>
</cp:coreProperties>
</file>